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69" r:id="rId5"/>
    <p:sldId id="259" r:id="rId6"/>
    <p:sldId id="270" r:id="rId7"/>
    <p:sldId id="276" r:id="rId8"/>
    <p:sldId id="263" r:id="rId9"/>
    <p:sldId id="277" r:id="rId10"/>
    <p:sldId id="278" r:id="rId11"/>
    <p:sldId id="271" r:id="rId12"/>
    <p:sldId id="272" r:id="rId13"/>
    <p:sldId id="273" r:id="rId14"/>
    <p:sldId id="274" r:id="rId15"/>
    <p:sldId id="275" r:id="rId16"/>
    <p:sldId id="26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946B35-58E0-4B9B-9DCB-111A729DEF10}">
          <p14:sldIdLst>
            <p14:sldId id="256"/>
            <p14:sldId id="265"/>
            <p14:sldId id="267"/>
            <p14:sldId id="269"/>
            <p14:sldId id="259"/>
            <p14:sldId id="270"/>
            <p14:sldId id="276"/>
            <p14:sldId id="263"/>
            <p14:sldId id="277"/>
            <p14:sldId id="278"/>
            <p14:sldId id="271"/>
            <p14:sldId id="272"/>
            <p14:sldId id="273"/>
            <p14:sldId id="274"/>
            <p14:sldId id="275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99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1 класс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 начало года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1-а</c:v>
                </c:pt>
                <c:pt idx="1">
                  <c:v>1-б</c:v>
                </c:pt>
                <c:pt idx="2">
                  <c:v>1-в</c:v>
                </c:pt>
                <c:pt idx="3">
                  <c:v>1-г</c:v>
                </c:pt>
                <c:pt idx="4">
                  <c:v>1-д</c:v>
                </c:pt>
                <c:pt idx="5">
                  <c:v>1-е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2.8</c:v>
                </c:pt>
                <c:pt idx="1">
                  <c:v>3.3</c:v>
                </c:pt>
                <c:pt idx="2">
                  <c:v>2.7</c:v>
                </c:pt>
                <c:pt idx="3">
                  <c:v>3</c:v>
                </c:pt>
                <c:pt idx="4">
                  <c:v>2.9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F7-4A02-919B-FF76C09B1B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класс конец года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1-а</c:v>
                </c:pt>
                <c:pt idx="1">
                  <c:v>1-б</c:v>
                </c:pt>
                <c:pt idx="2">
                  <c:v>1-в</c:v>
                </c:pt>
                <c:pt idx="3">
                  <c:v>1-г</c:v>
                </c:pt>
                <c:pt idx="4">
                  <c:v>1-д</c:v>
                </c:pt>
                <c:pt idx="5">
                  <c:v>1-е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4</c:v>
                </c:pt>
                <c:pt idx="2">
                  <c:v>3.4</c:v>
                </c:pt>
                <c:pt idx="3">
                  <c:v>3.3</c:v>
                </c:pt>
                <c:pt idx="4">
                  <c:v>2.2999999999999998</c:v>
                </c:pt>
                <c:pt idx="5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6F7-4A02-919B-FF76C09B1BE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1-а</c:v>
                </c:pt>
                <c:pt idx="1">
                  <c:v>1-б</c:v>
                </c:pt>
                <c:pt idx="2">
                  <c:v>1-в</c:v>
                </c:pt>
                <c:pt idx="3">
                  <c:v>1-г</c:v>
                </c:pt>
                <c:pt idx="4">
                  <c:v>1-д</c:v>
                </c:pt>
                <c:pt idx="5">
                  <c:v>1-е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6F7-4A02-919B-FF76C09B1B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7692672"/>
        <c:axId val="137694208"/>
      </c:barChart>
      <c:catAx>
        <c:axId val="13769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17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694208"/>
        <c:crosses val="autoZero"/>
        <c:auto val="1"/>
        <c:lblAlgn val="ctr"/>
        <c:lblOffset val="100"/>
        <c:noMultiLvlLbl val="0"/>
      </c:catAx>
      <c:valAx>
        <c:axId val="137694208"/>
        <c:scaling>
          <c:orientation val="minMax"/>
        </c:scaling>
        <c:delete val="0"/>
        <c:axPos val="l"/>
        <c:majorGridlines>
          <c:spPr>
            <a:ln w="951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99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692672"/>
        <c:crosses val="autoZero"/>
        <c:crossBetween val="between"/>
      </c:valAx>
      <c:spPr>
        <a:noFill/>
        <a:ln w="25379">
          <a:noFill/>
        </a:ln>
      </c:spPr>
    </c:plotArea>
    <c:legend>
      <c:legendPos val="b"/>
      <c:layout>
        <c:manualLayout>
          <c:xMode val="edge"/>
          <c:yMode val="edge"/>
          <c:x val="0.20397272374851447"/>
          <c:y val="0.9092257217847769"/>
          <c:w val="0.60594332488100011"/>
          <c:h val="6.69645098710487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99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17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6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5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8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2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14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1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9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46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9124-696C-4D8A-9B3F-76D57B6DBBC2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0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20" y="0"/>
            <a:ext cx="12029244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020" y="1280487"/>
            <a:ext cx="845782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Формирование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осознанного отношения </a:t>
            </a:r>
            <a:endParaRPr lang="en-US" sz="4400" b="1" dirty="0">
              <a:solidFill>
                <a:srgbClr val="002060"/>
              </a:solidFill>
            </a:endParaRP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к образовательной деятельности </a:t>
            </a:r>
            <a:endParaRPr lang="en-US" sz="4400" b="1" dirty="0">
              <a:solidFill>
                <a:srgbClr val="002060"/>
              </a:solidFill>
            </a:endParaRP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у младших школьников </a:t>
            </a:r>
            <a:endParaRPr lang="en-US" sz="4400" b="1" dirty="0">
              <a:solidFill>
                <a:srgbClr val="002060"/>
              </a:solidFill>
            </a:endParaRP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посредством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технологий оценивания</a:t>
            </a:r>
            <a:endParaRPr lang="ru-RU" sz="4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1496" y="6211669"/>
            <a:ext cx="7220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Беденкова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Татьяна Геннадьевна, заместитель директора по УВР,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НОШ № 24 Шпаковского муниципального округа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0" y="90879"/>
            <a:ext cx="1449539" cy="132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29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CC39E01-C4B7-5163-E8F5-D25F2A018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B866877-156F-AC01-EE0E-3DCB883E43D3}"/>
              </a:ext>
            </a:extLst>
          </p:cNvPr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F48922B-B0DD-BA78-EC4F-8B8CC02ED6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31659A3-4316-A9C6-5052-146CCF574538}"/>
              </a:ext>
            </a:extLst>
          </p:cNvPr>
          <p:cNvSpPr/>
          <p:nvPr/>
        </p:nvSpPr>
        <p:spPr>
          <a:xfrm>
            <a:off x="-89489" y="328008"/>
            <a:ext cx="89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Технологии оценивания в образовательном процессе 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3D2D873-A0B0-0B0B-6419-9CD2CA21281E}"/>
              </a:ext>
            </a:extLst>
          </p:cNvPr>
          <p:cNvSpPr txBox="1"/>
          <p:nvPr/>
        </p:nvSpPr>
        <p:spPr>
          <a:xfrm>
            <a:off x="631138" y="1860670"/>
            <a:ext cx="1107150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Формирующее оценивание</a:t>
            </a:r>
          </a:p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Обратная связь.</a:t>
            </a:r>
          </a:p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Самооценка и взаимная оценка</a:t>
            </a:r>
          </a:p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Индивидуализация.</a:t>
            </a:r>
          </a:p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Применение цифровых технологий</a:t>
            </a:r>
          </a:p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Использование нестандартных форм оценивания.</a:t>
            </a:r>
          </a:p>
          <a:p>
            <a:pPr algn="just">
              <a:buNone/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122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-89489" y="328008"/>
            <a:ext cx="8905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«Пятиминутки»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i.oneme.ru/i?r=BTE2sh_eZW7g8kugOdIm2NotAtybbILSKzDAC1x7szWK-p-IF7YvY8e62KHnMtk6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30043" y="1249368"/>
            <a:ext cx="2235370" cy="3679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2DECD33-C92B-C5FD-63EA-6D768B8CF3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26771" y="3771719"/>
            <a:ext cx="2337114" cy="3679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5DAABB9-D03E-F4C9-EB65-9798F7B051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206" y="4479053"/>
            <a:ext cx="2980495" cy="2235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22D332F-E4E8-9A28-EB73-051B0A2132F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206" y="1867619"/>
            <a:ext cx="2896998" cy="2172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2F11966-D5D2-4FBE-67B2-F8112B1A5F9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88763" y="1727481"/>
            <a:ext cx="2896998" cy="2216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AutoShape 2">
            <a:extLst>
              <a:ext uri="{FF2B5EF4-FFF2-40B4-BE49-F238E27FC236}">
                <a16:creationId xmlns:a16="http://schemas.microsoft.com/office/drawing/2014/main" xmlns="" id="{9F97AE65-48D5-C9B5-9509-AF904D9FAE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99549CA-5F7E-AC0F-9969-6221D05691C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1940" y="4391818"/>
            <a:ext cx="2753821" cy="2351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28732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-89489" y="328008"/>
            <a:ext cx="8905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«Рефлексивные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светофорики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i.oneme.ru/i?r=BTE2sh_eZW7g8kugOdIm2NotAtybbILSKzDAC1x7szWK-p-IF7YvY8e62KHnMtk6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575" y="1739743"/>
            <a:ext cx="2355858" cy="22595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AutoShape 2" descr="https://i.oneme.ru/i?r=BTE2sh_eZW7g8kugOdIm2Notu98_depD36-idiWOjxJeaZ-IF7YvY8e62KHnMtk6R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3230" y="1790507"/>
            <a:ext cx="3080551" cy="26267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8" y="4301840"/>
            <a:ext cx="1902038" cy="24895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602" y="4301840"/>
            <a:ext cx="3089430" cy="2317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9409" y="4703401"/>
            <a:ext cx="2554015" cy="1915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9E2D5E2-8AEB-83C6-926E-6F4FB53DEEF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569" y="1789897"/>
            <a:ext cx="2932264" cy="2199198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xmlns="" id="{E5799CE2-14E9-466A-F624-3C06ABCB64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7FF11085-8B07-7180-EC4B-308BF45D7B8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530" y="4402805"/>
            <a:ext cx="2997666" cy="2248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276F6C85-B8A9-C939-75D1-AD5F1441909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9830" y="1797829"/>
            <a:ext cx="2355858" cy="219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61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7C98CCD-FB84-1611-2F9A-6621312C1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E0DEC44-505A-F685-CCDB-E6BE40AC877E}"/>
              </a:ext>
            </a:extLst>
          </p:cNvPr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0EA27CB-FD70-EEF5-92D7-F0BBE7048E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9D8EBE8-F009-6122-DC37-AA340A27135F}"/>
              </a:ext>
            </a:extLst>
          </p:cNvPr>
          <p:cNvSpPr/>
          <p:nvPr/>
        </p:nvSpPr>
        <p:spPr>
          <a:xfrm>
            <a:off x="-89489" y="328008"/>
            <a:ext cx="8905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Сферум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i.oneme.ru/i?r=BTE2sh_eZW7g8kugOdIm2NotAtybbILSKzDAC1x7szWK-p-IF7YvY8e62KHnMtk6RGE">
            <a:extLst>
              <a:ext uri="{FF2B5EF4-FFF2-40B4-BE49-F238E27FC236}">
                <a16:creationId xmlns:a16="http://schemas.microsoft.com/office/drawing/2014/main" xmlns="" id="{82E03C3F-636D-8D4C-2D3C-A241EAB5DA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https://i.oneme.ru/i?r=BTE2sh_eZW7g8kugOdIm2Notu98_depD36-idiWOjxJeaZ-IF7YvY8e62KHnMtk6RGE">
            <a:extLst>
              <a:ext uri="{FF2B5EF4-FFF2-40B4-BE49-F238E27FC236}">
                <a16:creationId xmlns:a16="http://schemas.microsoft.com/office/drawing/2014/main" xmlns="" id="{6CEE48CD-3BC2-403E-9F15-CC04542850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0C10AB5-90AD-AD39-9DD9-55406D6DDBB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5" y="1867619"/>
            <a:ext cx="2266233" cy="39889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71D2B124-1F58-209F-E12B-9D1D224AB54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1387" y="3124060"/>
            <a:ext cx="2190750" cy="34059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853C1F5-EF2B-55B8-20CC-E7503883840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9316" y="1805184"/>
            <a:ext cx="2677622" cy="41138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23786EFD-42DF-0040-79C5-6D989EB0366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0189" y="2098526"/>
            <a:ext cx="2677622" cy="45036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AA48CF7D-5DBB-812B-B14D-6C894E156ED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1283" y="607591"/>
            <a:ext cx="2279493" cy="1158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5855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7C8C87B-D4C9-BA15-E974-D6B71A7F7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511697D-7865-D5C4-50D6-75F3B39B4A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50840" y="2445830"/>
            <a:ext cx="5911063" cy="432070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452E148-9341-1411-2EDC-318EF1C66DC2}"/>
              </a:ext>
            </a:extLst>
          </p:cNvPr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ACF151E-B33A-2EF1-412E-31FC54BC65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EFFE233-6105-2AA7-C05E-ADA3C3F4BF62}"/>
              </a:ext>
            </a:extLst>
          </p:cNvPr>
          <p:cNvSpPr/>
          <p:nvPr/>
        </p:nvSpPr>
        <p:spPr>
          <a:xfrm>
            <a:off x="-89489" y="328008"/>
            <a:ext cx="8905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Учи.ру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i.oneme.ru/i?r=BTE2sh_eZW7g8kugOdIm2NotAtybbILSKzDAC1x7szWK-p-IF7YvY8e62KHnMtk6RGE">
            <a:extLst>
              <a:ext uri="{FF2B5EF4-FFF2-40B4-BE49-F238E27FC236}">
                <a16:creationId xmlns:a16="http://schemas.microsoft.com/office/drawing/2014/main" xmlns="" id="{E9B0FA6D-C039-3089-D9D5-A150C4E508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https://i.oneme.ru/i?r=BTE2sh_eZW7g8kugOdIm2Notu98_depD36-idiWOjxJeaZ-IF7YvY8e62KHnMtk6RGE">
            <a:extLst>
              <a:ext uri="{FF2B5EF4-FFF2-40B4-BE49-F238E27FC236}">
                <a16:creationId xmlns:a16="http://schemas.microsoft.com/office/drawing/2014/main" xmlns="" id="{6CC81771-EE1D-0C8D-0C3C-B94945620F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BEAE90A-3BCA-FBD8-61DF-C3700051AE8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02" y="1774965"/>
            <a:ext cx="7046751" cy="412553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6200B0-386E-160C-AFDF-003953C4875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0489" y="312738"/>
            <a:ext cx="1593536" cy="233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08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5DBD30C-86B2-9E9F-B504-417864882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BBB2443-7855-58E6-B4E9-68FAF0657DA0}"/>
              </a:ext>
            </a:extLst>
          </p:cNvPr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A2B5538-FCEB-D139-1EDC-48B60169C5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CA6CB49-E856-7603-350A-9D81C74A6A4F}"/>
              </a:ext>
            </a:extLst>
          </p:cNvPr>
          <p:cNvSpPr/>
          <p:nvPr/>
        </p:nvSpPr>
        <p:spPr>
          <a:xfrm>
            <a:off x="-89489" y="328008"/>
            <a:ext cx="8905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Получаемые результаты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i.oneme.ru/i?r=BTE2sh_eZW7g8kugOdIm2NotAtybbILSKzDAC1x7szWK-p-IF7YvY8e62KHnMtk6RGE">
            <a:extLst>
              <a:ext uri="{FF2B5EF4-FFF2-40B4-BE49-F238E27FC236}">
                <a16:creationId xmlns:a16="http://schemas.microsoft.com/office/drawing/2014/main" xmlns="" id="{2EEDBEA8-9BF8-23ED-FBB7-61E9BA704E9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https://i.oneme.ru/i?r=BTE2sh_eZW7g8kugOdIm2Notu98_depD36-idiWOjxJeaZ-IF7YvY8e62KHnMtk6RGE">
            <a:extLst>
              <a:ext uri="{FF2B5EF4-FFF2-40B4-BE49-F238E27FC236}">
                <a16:creationId xmlns:a16="http://schemas.microsoft.com/office/drawing/2014/main" xmlns="" id="{5261066C-74DB-3067-9C2F-24A01ED24C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5C9A485-3D21-D78B-664B-87B5E9032590}"/>
              </a:ext>
            </a:extLst>
          </p:cNvPr>
          <p:cNvSpPr txBox="1"/>
          <p:nvPr/>
        </p:nvSpPr>
        <p:spPr>
          <a:xfrm>
            <a:off x="460375" y="1867619"/>
            <a:ext cx="1013492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повышение учебной мотивации;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навыков саморегуляции и планирования;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осознание связи между усилиями и результатами;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формирование позитивного отношения к ошибкам как к источнику обучения;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рост самостоятельности в учебной деятельности.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62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6534"/>
            <a:ext cx="12109142" cy="6889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29" y="4909295"/>
            <a:ext cx="1424907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96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18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79029" y="5037615"/>
            <a:ext cx="55436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bkmz2009@yandex.ru 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тел.: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8-906-49-31-924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8250" y="1995357"/>
            <a:ext cx="9288051" cy="288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kk-KZ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педагогическом мастерстве</a:t>
            </a:r>
          </a:p>
          <a:p>
            <a:pPr algn="r">
              <a:spcAft>
                <a:spcPts val="0"/>
              </a:spcAft>
            </a:pPr>
            <a:r>
              <a:rPr lang="kk-KZ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 сердцевину образует их способность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точно оценивать прогресс учеников.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 .</a:t>
            </a:r>
            <a:r>
              <a:rPr lang="ru-RU" sz="3200" b="1" i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Барбер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110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8920"/>
            <a:ext cx="12203931" cy="69269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496" y="1694456"/>
            <a:ext cx="12107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4916" y="84021"/>
            <a:ext cx="61167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НОО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России от 31.05.2021г. № 286)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0" y="90879"/>
            <a:ext cx="1449539" cy="132277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04186" y="2361969"/>
            <a:ext cx="11665259" cy="371619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1788" y="2596017"/>
            <a:ext cx="11323470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 устанавливает требования к достижению обучающимися на уровне ключевых понятий личностных результатов, сформированных в систему ценностных отношений обучающихся к себе, другим участникам образовательного процесса, самому образовательному процессу и его результатам (например, осознание, готовность, ориентация, восприимчивость, установка).</a:t>
            </a:r>
            <a:endParaRPr lang="ru-RU" sz="2000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9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31" y="0"/>
            <a:ext cx="12161435" cy="185370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496" y="1694456"/>
            <a:ext cx="12107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64291" y="204826"/>
            <a:ext cx="611671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Осознанное отношение к учёбе 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младших школьников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0" y="90879"/>
            <a:ext cx="1449539" cy="132277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873189" y="3178744"/>
            <a:ext cx="10111666" cy="63877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планировать учебную деятельность;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73189" y="1925288"/>
            <a:ext cx="10111666" cy="68759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понимать цели и задачи обучения;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73189" y="4500802"/>
            <a:ext cx="10111666" cy="64380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i="1" kern="1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корректировать способы действий на основе обратной связи;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73189" y="5872405"/>
            <a:ext cx="10111666" cy="64380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проявлять внутреннюю мотивацию к познанию.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4186" y="1925287"/>
            <a:ext cx="1012055" cy="459092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216241" y="2269087"/>
            <a:ext cx="656948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192085" y="3497662"/>
            <a:ext cx="656948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216241" y="4822704"/>
            <a:ext cx="656948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216241" y="6194307"/>
            <a:ext cx="656948" cy="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79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192"/>
            <a:ext cx="12203931" cy="69269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496" y="1694456"/>
            <a:ext cx="12107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9052" y="263001"/>
            <a:ext cx="6730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Методика «Беседа о школе» Автор  Т.А.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Нежнова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0" y="90879"/>
            <a:ext cx="1449539" cy="132277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04186" y="2021133"/>
            <a:ext cx="11665259" cy="423676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5080" y="2067006"/>
            <a:ext cx="11323470" cy="419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Хочешь ли ты учиться в школе?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Почему ты хочешь учиться в школе?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Готовишься ли ты к школе? Как ты готовишься (как тебя готовят)?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(Предварительно у ребенка спрашивают, был ли он уже в школе.) Понравилось ли тебе в школе? Что тебе больше всего понравилось или не понравилось?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Если бы тебе не надо было ходить в детский сад и школу, чем бы ты занимался дома, как проводил бы день?</a:t>
            </a:r>
          </a:p>
        </p:txBody>
      </p:sp>
    </p:spTree>
    <p:extLst>
      <p:ext uri="{BB962C8B-B14F-4D97-AF65-F5344CB8AC3E}">
        <p14:creationId xmlns:p14="http://schemas.microsoft.com/office/powerpoint/2010/main" val="391327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1603115" cy="17318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89489" y="328008"/>
            <a:ext cx="74404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„«Рисунок Я в школе“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методике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Хухлаевой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О.В.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blob:https://web.whatsapp.com/cc777e85-2a46-45e8-b7aa-c0154e498b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975" y="1839702"/>
            <a:ext cx="3700304" cy="2473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7700837" y="4480848"/>
            <a:ext cx="4192429" cy="2259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5680" y="1898878"/>
            <a:ext cx="2737755" cy="2466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5680" y="4480848"/>
            <a:ext cx="2737755" cy="226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58988" y="3715201"/>
            <a:ext cx="2273732" cy="3775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AutoShape 6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7700837" y="1942390"/>
            <a:ext cx="4192429" cy="2379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175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1603115" cy="17318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89489" y="328008"/>
            <a:ext cx="74404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«Рисунок «Я в школе»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методике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Хухлаевой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О.В.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blob:https://web.whatsapp.com/cc777e85-2a46-45e8-b7aa-c0154e498b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6" descr="blob:https://web.whatsapp.com/ade0d086-b0b0-4528-9542-dac2b82f87af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411069"/>
              </p:ext>
            </p:extLst>
          </p:nvPr>
        </p:nvGraphicFramePr>
        <p:xfrm>
          <a:off x="50799" y="1793551"/>
          <a:ext cx="5044984" cy="2378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8589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83741"/>
              </p:ext>
            </p:extLst>
          </p:nvPr>
        </p:nvGraphicFramePr>
        <p:xfrm>
          <a:off x="612775" y="4530880"/>
          <a:ext cx="11162589" cy="1925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9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71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651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525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380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47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5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2021-2022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чел. - 21%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чел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- 50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чел.-  29%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2022-2023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чел. - 57%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чел.-  33%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чел.-  10%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0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2023-2024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чел.- 47%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чел.- 36%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чел.- 17%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2024-2025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 чел.- 33%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чел.- 59%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чел. - 8%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2" name="AutoShape 6" descr="blob:https://web.whatsapp.com/788e75ac-d026-40f1-a352-067a8825599d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blob:https://web.whatsapp.com/947ec455-de61-4696-ba8f-4c2120abac00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777833" y="598661"/>
            <a:ext cx="2497406" cy="4434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1703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835243F-ACCE-120F-8F3F-54D4E73BE1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552C826-04D2-D0FD-C5ED-3A6B1946C6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1603115" cy="173180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13CA804-3BF5-0B2C-FA8C-CB0489F527ED}"/>
              </a:ext>
            </a:extLst>
          </p:cNvPr>
          <p:cNvSpPr/>
          <p:nvPr/>
        </p:nvSpPr>
        <p:spPr>
          <a:xfrm>
            <a:off x="-89489" y="328008"/>
            <a:ext cx="74404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«Рисунок «Я в школе»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методике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Хухлаевой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О.В.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blob:https://web.whatsapp.com/cc777e85-2a46-45e8-b7aa-c0154e498b02">
            <a:extLst>
              <a:ext uri="{FF2B5EF4-FFF2-40B4-BE49-F238E27FC236}">
                <a16:creationId xmlns:a16="http://schemas.microsoft.com/office/drawing/2014/main" xmlns="" id="{84705C50-07DA-4CF4-2E2C-4E9B5A37B9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 descr="blob:https://web.whatsapp.com/ade0d086-b0b0-4528-9542-dac2b82f87af">
            <a:extLst>
              <a:ext uri="{FF2B5EF4-FFF2-40B4-BE49-F238E27FC236}">
                <a16:creationId xmlns:a16="http://schemas.microsoft.com/office/drawing/2014/main" xmlns="" id="{4A264D13-8690-9810-1827-6CF51D1910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blob:https://web.whatsapp.com/ade0d086-b0b0-4528-9542-dac2b82f87af">
            <a:extLst>
              <a:ext uri="{FF2B5EF4-FFF2-40B4-BE49-F238E27FC236}">
                <a16:creationId xmlns:a16="http://schemas.microsoft.com/office/drawing/2014/main" xmlns="" id="{82F7EE17-2B4A-0570-2ADE-76A2468615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6" descr="blob:https://web.whatsapp.com/ade0d086-b0b0-4528-9542-dac2b82f87af">
            <a:extLst>
              <a:ext uri="{FF2B5EF4-FFF2-40B4-BE49-F238E27FC236}">
                <a16:creationId xmlns:a16="http://schemas.microsoft.com/office/drawing/2014/main" xmlns="" id="{5C8585E7-D213-82D1-B515-5EBF6E1511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B350FDC4-C5C6-6FC5-AD28-651C98423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C27011CE-BD48-5B2E-ACC9-967B7D926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589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AutoShape 6" descr="blob:https://web.whatsapp.com/788e75ac-d026-40f1-a352-067a8825599d">
            <a:extLst>
              <a:ext uri="{FF2B5EF4-FFF2-40B4-BE49-F238E27FC236}">
                <a16:creationId xmlns:a16="http://schemas.microsoft.com/office/drawing/2014/main" xmlns="" id="{3C297399-6D88-9D76-96EE-FF72C9E98E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blob:https://web.whatsapp.com/947ec455-de61-4696-ba8f-4c2120abac00">
            <a:extLst>
              <a:ext uri="{FF2B5EF4-FFF2-40B4-BE49-F238E27FC236}">
                <a16:creationId xmlns:a16="http://schemas.microsoft.com/office/drawing/2014/main" xmlns="" id="{13AF53DC-EB94-1C06-92F2-A0CBF2A44A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5509D75-4D06-784B-D73C-62EF22BABC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5" y="1952548"/>
            <a:ext cx="4080865" cy="2298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AutoShape 2">
            <a:extLst>
              <a:ext uri="{FF2B5EF4-FFF2-40B4-BE49-F238E27FC236}">
                <a16:creationId xmlns:a16="http://schemas.microsoft.com/office/drawing/2014/main" xmlns="" id="{AF030B95-16A0-46DB-F190-471D49C488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82F67AF-F4E1-4BB8-7469-EB12CB4759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398" y="1952548"/>
            <a:ext cx="4182786" cy="2298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0FF9C9B-77DD-3BFF-24CE-D57C9D5CC4A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252" y="4420064"/>
            <a:ext cx="4266675" cy="2402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32790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594177"/>
              </p:ext>
            </p:extLst>
          </p:nvPr>
        </p:nvGraphicFramePr>
        <p:xfrm>
          <a:off x="260739" y="2063739"/>
          <a:ext cx="7640386" cy="2062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9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02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02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102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547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7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уровень- норма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2021-2022г.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чел.- 2%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 чел.-98%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2022-2023г.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чел.- 1%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 чел -99%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2023-2024г.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чел. –9%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чел.-34%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105чел. –56 %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2024-2025г.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чел.- 5%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чел.- 38%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чел.- 57%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478178"/>
              </p:ext>
            </p:extLst>
          </p:nvPr>
        </p:nvGraphicFramePr>
        <p:xfrm>
          <a:off x="2450240" y="4462022"/>
          <a:ext cx="9375637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441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441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41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школе в 2024 – 2025 учебном году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уровень- норма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чел. – 1 %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чел. – 99 %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чел. – 1 %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чел. – 99 %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классы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чел. – 9 %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чел.- 37%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 чел.- 54%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классы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чел. – 5%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чел.- 38%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чел.- 57%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чел.- 4 %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 чел.- 67 %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07682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 чел.- 29 %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-89489" y="328008"/>
            <a:ext cx="89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Тест В.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Амена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«Выбери нужное лицо»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«Шкала тревожности» О. </a:t>
            </a:r>
            <a:r>
              <a:rPr lang="ru-RU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Кондаша</a:t>
            </a: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905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A117695-4211-20EF-0C8A-7E59714A7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C220081-3023-C655-E7EA-95627B9C9FF7}"/>
              </a:ext>
            </a:extLst>
          </p:cNvPr>
          <p:cNvSpPr/>
          <p:nvPr/>
        </p:nvSpPr>
        <p:spPr>
          <a:xfrm>
            <a:off x="1597269" y="5680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Часы общения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5E792F1-5A64-3F66-D722-1FD2F0E30F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4325"/>
            <a:ext cx="10413507" cy="173180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EE458CD1-C461-D3FE-0F01-0F09CBB416F0}"/>
              </a:ext>
            </a:extLst>
          </p:cNvPr>
          <p:cNvSpPr/>
          <p:nvPr/>
        </p:nvSpPr>
        <p:spPr>
          <a:xfrm>
            <a:off x="-89489" y="328008"/>
            <a:ext cx="89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Технологии оценивания в образовательном процессе 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3B255C8-6FA8-FD08-7B32-DE87F00DF73C}"/>
              </a:ext>
            </a:extLst>
          </p:cNvPr>
          <p:cNvSpPr txBox="1"/>
          <p:nvPr/>
        </p:nvSpPr>
        <p:spPr>
          <a:xfrm>
            <a:off x="1126088" y="2564393"/>
            <a:ext cx="95698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6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методы и инструменты, которые позволяют оценивать результаты учебной деятельности учащихся, фиксировать их успехи и неудачи. 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70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681</Words>
  <Application>Microsoft Office PowerPoint</Application>
  <PresentationFormat>Произвольный</PresentationFormat>
  <Paragraphs>148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oneweb</dc:creator>
  <cp:lastModifiedBy>HP</cp:lastModifiedBy>
  <cp:revision>57</cp:revision>
  <dcterms:created xsi:type="dcterms:W3CDTF">2024-01-31T07:42:41Z</dcterms:created>
  <dcterms:modified xsi:type="dcterms:W3CDTF">2025-11-25T10:49:17Z</dcterms:modified>
</cp:coreProperties>
</file>